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chivo Black" panose="020B0604020202020204" charset="0"/>
      <p:regular r:id="rId12"/>
    </p:embeddedFont>
    <p:embeddedFont>
      <p:font typeface="Open Sans" panose="020B0606030504020204" pitchFamily="34" charset="0"/>
      <p:regular r:id="rId13"/>
    </p:embeddedFont>
    <p:embeddedFont>
      <p:font typeface="Open Sa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60" y="10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011930"/>
            <a:ext cx="16230600" cy="6466292"/>
            <a:chOff x="0" y="0"/>
            <a:chExt cx="2514545" cy="1001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545" cy="1001798"/>
            </a:xfrm>
            <a:custGeom>
              <a:avLst/>
              <a:gdLst/>
              <a:ahLst/>
              <a:cxnLst/>
              <a:rect l="l" t="t" r="r" b="b"/>
              <a:pathLst>
                <a:path w="2514545" h="1001798">
                  <a:moveTo>
                    <a:pt x="11925" y="0"/>
                  </a:moveTo>
                  <a:lnTo>
                    <a:pt x="2502620" y="0"/>
                  </a:lnTo>
                  <a:cubicBezTo>
                    <a:pt x="2509206" y="0"/>
                    <a:pt x="2514545" y="5339"/>
                    <a:pt x="2514545" y="11925"/>
                  </a:cubicBezTo>
                  <a:lnTo>
                    <a:pt x="2514545" y="989873"/>
                  </a:lnTo>
                  <a:cubicBezTo>
                    <a:pt x="2514545" y="996459"/>
                    <a:pt x="2509206" y="1001798"/>
                    <a:pt x="2502620" y="1001798"/>
                  </a:cubicBezTo>
                  <a:lnTo>
                    <a:pt x="11925" y="1001798"/>
                  </a:lnTo>
                  <a:cubicBezTo>
                    <a:pt x="5339" y="1001798"/>
                    <a:pt x="0" y="996459"/>
                    <a:pt x="0" y="989873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blipFill>
              <a:blip r:embed="rId2"/>
              <a:stretch>
                <a:fillRect t="-10240" b="-10240"/>
              </a:stretch>
            </a:blipFill>
          </p:spPr>
          <p:txBody>
            <a:bodyPr/>
            <a:lstStyle/>
            <a:p>
              <a:endParaRPr lang="es-PA"/>
            </a:p>
          </p:txBody>
        </p:sp>
      </p:grpSp>
      <p:sp>
        <p:nvSpPr>
          <p:cNvPr id="4" name="Freeform 4"/>
          <p:cNvSpPr/>
          <p:nvPr/>
        </p:nvSpPr>
        <p:spPr>
          <a:xfrm>
            <a:off x="14967184" y="293783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3323587" y="457109"/>
            <a:ext cx="11643597" cy="4982033"/>
            <a:chOff x="0" y="0"/>
            <a:chExt cx="3066626" cy="13121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66626" cy="1312140"/>
            </a:xfrm>
            <a:custGeom>
              <a:avLst/>
              <a:gdLst/>
              <a:ahLst/>
              <a:cxnLst/>
              <a:rect l="l" t="t" r="r" b="b"/>
              <a:pathLst>
                <a:path w="3066626" h="1312140">
                  <a:moveTo>
                    <a:pt x="16623" y="0"/>
                  </a:moveTo>
                  <a:lnTo>
                    <a:pt x="3050004" y="0"/>
                  </a:lnTo>
                  <a:cubicBezTo>
                    <a:pt x="3054412" y="0"/>
                    <a:pt x="3058640" y="1751"/>
                    <a:pt x="3061758" y="4869"/>
                  </a:cubicBezTo>
                  <a:cubicBezTo>
                    <a:pt x="3064875" y="7986"/>
                    <a:pt x="3066626" y="12214"/>
                    <a:pt x="3066626" y="16623"/>
                  </a:cubicBezTo>
                  <a:lnTo>
                    <a:pt x="3066626" y="1295518"/>
                  </a:lnTo>
                  <a:cubicBezTo>
                    <a:pt x="3066626" y="1299926"/>
                    <a:pt x="3064875" y="1304154"/>
                    <a:pt x="3061758" y="1307272"/>
                  </a:cubicBezTo>
                  <a:cubicBezTo>
                    <a:pt x="3058640" y="1310389"/>
                    <a:pt x="3054412" y="1312140"/>
                    <a:pt x="3050004" y="1312140"/>
                  </a:cubicBezTo>
                  <a:lnTo>
                    <a:pt x="16623" y="1312140"/>
                  </a:lnTo>
                  <a:cubicBezTo>
                    <a:pt x="12214" y="1312140"/>
                    <a:pt x="7986" y="1310389"/>
                    <a:pt x="4869" y="1307272"/>
                  </a:cubicBezTo>
                  <a:cubicBezTo>
                    <a:pt x="1751" y="1304154"/>
                    <a:pt x="0" y="1299926"/>
                    <a:pt x="0" y="1295518"/>
                  </a:cubicBezTo>
                  <a:lnTo>
                    <a:pt x="0" y="16623"/>
                  </a:lnTo>
                  <a:cubicBezTo>
                    <a:pt x="0" y="12214"/>
                    <a:pt x="1751" y="7986"/>
                    <a:pt x="4869" y="4869"/>
                  </a:cubicBezTo>
                  <a:cubicBezTo>
                    <a:pt x="7986" y="1751"/>
                    <a:pt x="12214" y="0"/>
                    <a:pt x="16623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066626" cy="136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153785" y="293783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1159378" y="549641"/>
            <a:ext cx="2164209" cy="2164209"/>
          </a:xfrm>
          <a:custGeom>
            <a:avLst/>
            <a:gdLst/>
            <a:ahLst/>
            <a:cxnLst/>
            <a:rect l="l" t="t" r="r" b="b"/>
            <a:pathLst>
              <a:path w="2164209" h="2164209">
                <a:moveTo>
                  <a:pt x="0" y="0"/>
                </a:moveTo>
                <a:lnTo>
                  <a:pt x="2164209" y="0"/>
                </a:lnTo>
                <a:lnTo>
                  <a:pt x="2164209" y="2164209"/>
                </a:lnTo>
                <a:lnTo>
                  <a:pt x="0" y="2164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4960730" y="549641"/>
            <a:ext cx="1980315" cy="1950610"/>
          </a:xfrm>
          <a:custGeom>
            <a:avLst/>
            <a:gdLst/>
            <a:ahLst/>
            <a:cxnLst/>
            <a:rect l="l" t="t" r="r" b="b"/>
            <a:pathLst>
              <a:path w="1980315" h="1950610">
                <a:moveTo>
                  <a:pt x="0" y="0"/>
                </a:moveTo>
                <a:lnTo>
                  <a:pt x="1980315" y="0"/>
                </a:lnTo>
                <a:lnTo>
                  <a:pt x="1980315" y="1950610"/>
                </a:lnTo>
                <a:lnTo>
                  <a:pt x="0" y="1950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11" name="Group 11"/>
          <p:cNvGrpSpPr/>
          <p:nvPr/>
        </p:nvGrpSpPr>
        <p:grpSpPr>
          <a:xfrm>
            <a:off x="5247164" y="4301688"/>
            <a:ext cx="7793673" cy="1949420"/>
            <a:chOff x="0" y="-85725"/>
            <a:chExt cx="2052655" cy="513428"/>
          </a:xfrm>
        </p:grpSpPr>
        <p:sp>
          <p:nvSpPr>
            <p:cNvPr id="12" name="Freeform 12"/>
            <p:cNvSpPr/>
            <p:nvPr/>
          </p:nvSpPr>
          <p:spPr>
            <a:xfrm>
              <a:off x="0" y="-42862"/>
              <a:ext cx="2052655" cy="427702"/>
            </a:xfrm>
            <a:custGeom>
              <a:avLst/>
              <a:gdLst/>
              <a:ahLst/>
              <a:cxnLst/>
              <a:rect l="l" t="t" r="r" b="b"/>
              <a:pathLst>
                <a:path w="2052655" h="427702">
                  <a:moveTo>
                    <a:pt x="50661" y="0"/>
                  </a:moveTo>
                  <a:lnTo>
                    <a:pt x="2001993" y="0"/>
                  </a:lnTo>
                  <a:cubicBezTo>
                    <a:pt x="2029973" y="0"/>
                    <a:pt x="2052655" y="22682"/>
                    <a:pt x="2052655" y="50661"/>
                  </a:cubicBezTo>
                  <a:lnTo>
                    <a:pt x="2052655" y="377041"/>
                  </a:lnTo>
                  <a:cubicBezTo>
                    <a:pt x="2052655" y="405021"/>
                    <a:pt x="2029973" y="427702"/>
                    <a:pt x="2001993" y="427702"/>
                  </a:cubicBezTo>
                  <a:lnTo>
                    <a:pt x="50661" y="427702"/>
                  </a:lnTo>
                  <a:cubicBezTo>
                    <a:pt x="22682" y="427702"/>
                    <a:pt x="0" y="405021"/>
                    <a:pt x="0" y="377041"/>
                  </a:cubicBezTo>
                  <a:lnTo>
                    <a:pt x="0" y="50661"/>
                  </a:lnTo>
                  <a:cubicBezTo>
                    <a:pt x="0" y="22682"/>
                    <a:pt x="22682" y="0"/>
                    <a:pt x="50661" y="0"/>
                  </a:cubicBezTo>
                  <a:close/>
                </a:path>
              </a:pathLst>
            </a:custGeom>
            <a:solidFill>
              <a:srgbClr val="8DC63E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052655" cy="513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 dirty="0" err="1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Presentado</a:t>
              </a:r>
              <a:r>
                <a:rPr lang="en-US" sz="3299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3299" dirty="0" err="1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por</a:t>
              </a:r>
              <a:r>
                <a:rPr lang="en-US" sz="3299" dirty="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Angie Navas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727320" y="1075615"/>
            <a:ext cx="10833360" cy="66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Proyecto final - Modelos predictivos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66790" y="2207505"/>
            <a:ext cx="8738315" cy="189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Comportamiento histórico de la producción anual de arroz en América entre 1961 y 2023, y cómo se proyecta o pronostica su evolución para el periodo 2024–2033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09117" y="133384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-776835" y="2217724"/>
            <a:ext cx="11645553" cy="6466292"/>
            <a:chOff x="0" y="0"/>
            <a:chExt cx="1804201" cy="10017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4201" cy="1001798"/>
            </a:xfrm>
            <a:custGeom>
              <a:avLst/>
              <a:gdLst/>
              <a:ahLst/>
              <a:cxnLst/>
              <a:rect l="l" t="t" r="r" b="b"/>
              <a:pathLst>
                <a:path w="1804201" h="1001798">
                  <a:moveTo>
                    <a:pt x="16620" y="0"/>
                  </a:moveTo>
                  <a:lnTo>
                    <a:pt x="1787581" y="0"/>
                  </a:lnTo>
                  <a:cubicBezTo>
                    <a:pt x="1791989" y="0"/>
                    <a:pt x="1796216" y="1751"/>
                    <a:pt x="1799333" y="4868"/>
                  </a:cubicBezTo>
                  <a:cubicBezTo>
                    <a:pt x="1802450" y="7985"/>
                    <a:pt x="1804201" y="12212"/>
                    <a:pt x="1804201" y="16620"/>
                  </a:cubicBezTo>
                  <a:lnTo>
                    <a:pt x="1804201" y="985178"/>
                  </a:lnTo>
                  <a:cubicBezTo>
                    <a:pt x="1804201" y="994357"/>
                    <a:pt x="1796760" y="1001798"/>
                    <a:pt x="1787581" y="1001798"/>
                  </a:cubicBezTo>
                  <a:lnTo>
                    <a:pt x="16620" y="1001798"/>
                  </a:lnTo>
                  <a:cubicBezTo>
                    <a:pt x="7441" y="1001798"/>
                    <a:pt x="0" y="994357"/>
                    <a:pt x="0" y="985178"/>
                  </a:cubicBezTo>
                  <a:lnTo>
                    <a:pt x="0" y="16620"/>
                  </a:lnTo>
                  <a:cubicBezTo>
                    <a:pt x="0" y="7441"/>
                    <a:pt x="7441" y="0"/>
                    <a:pt x="16620" y="0"/>
                  </a:cubicBezTo>
                  <a:close/>
                </a:path>
              </a:pathLst>
            </a:custGeom>
            <a:blipFill>
              <a:blip r:embed="rId4"/>
              <a:stretch>
                <a:fillRect t="-9994" b="-9994"/>
              </a:stretch>
            </a:blipFill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21320" y="2550859"/>
            <a:ext cx="11227963" cy="5800022"/>
            <a:chOff x="0" y="0"/>
            <a:chExt cx="2957159" cy="15275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7159" cy="1527578"/>
            </a:xfrm>
            <a:custGeom>
              <a:avLst/>
              <a:gdLst/>
              <a:ahLst/>
              <a:cxnLst/>
              <a:rect l="l" t="t" r="r" b="b"/>
              <a:pathLst>
                <a:path w="2957159" h="1527578">
                  <a:moveTo>
                    <a:pt x="17238" y="0"/>
                  </a:moveTo>
                  <a:lnTo>
                    <a:pt x="2939921" y="0"/>
                  </a:lnTo>
                  <a:cubicBezTo>
                    <a:pt x="2949441" y="0"/>
                    <a:pt x="2957159" y="7718"/>
                    <a:pt x="2957159" y="17238"/>
                  </a:cubicBezTo>
                  <a:lnTo>
                    <a:pt x="2957159" y="1510340"/>
                  </a:lnTo>
                  <a:cubicBezTo>
                    <a:pt x="2957159" y="1519860"/>
                    <a:pt x="2949441" y="1527578"/>
                    <a:pt x="2939921" y="1527578"/>
                  </a:cubicBezTo>
                  <a:lnTo>
                    <a:pt x="17238" y="1527578"/>
                  </a:lnTo>
                  <a:cubicBezTo>
                    <a:pt x="12666" y="1527578"/>
                    <a:pt x="8282" y="1525762"/>
                    <a:pt x="5049" y="1522529"/>
                  </a:cubicBezTo>
                  <a:cubicBezTo>
                    <a:pt x="1816" y="1519296"/>
                    <a:pt x="0" y="1514912"/>
                    <a:pt x="0" y="1510340"/>
                  </a:cubicBezTo>
                  <a:lnTo>
                    <a:pt x="0" y="17238"/>
                  </a:lnTo>
                  <a:cubicBezTo>
                    <a:pt x="0" y="7718"/>
                    <a:pt x="7718" y="0"/>
                    <a:pt x="17238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957159" cy="1584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978919" y="4125473"/>
            <a:ext cx="9578688" cy="182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893"/>
              </a:lnSpc>
              <a:spcBef>
                <a:spcPct val="0"/>
              </a:spcBef>
            </a:pPr>
            <a:r>
              <a:rPr lang="en-US" sz="106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¡Gracias!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78919" y="6708515"/>
            <a:ext cx="3547393" cy="39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b="1" spc="36">
                <a:solidFill>
                  <a:srgbClr val="0C4B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End Presentation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98155" y="46064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Freeform 11"/>
          <p:cNvSpPr/>
          <p:nvPr/>
        </p:nvSpPr>
        <p:spPr>
          <a:xfrm>
            <a:off x="8394018" y="8493756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1334428" y="4941113"/>
            <a:ext cx="15294156" cy="4943322"/>
            <a:chOff x="0" y="0"/>
            <a:chExt cx="4028090" cy="1301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8090" cy="1301945"/>
            </a:xfrm>
            <a:custGeom>
              <a:avLst/>
              <a:gdLst/>
              <a:ahLst/>
              <a:cxnLst/>
              <a:rect l="l" t="t" r="r" b="b"/>
              <a:pathLst>
                <a:path w="4028090" h="1301945">
                  <a:moveTo>
                    <a:pt x="12655" y="0"/>
                  </a:moveTo>
                  <a:lnTo>
                    <a:pt x="4015435" y="0"/>
                  </a:lnTo>
                  <a:cubicBezTo>
                    <a:pt x="4018792" y="0"/>
                    <a:pt x="4022010" y="1333"/>
                    <a:pt x="4024383" y="3707"/>
                  </a:cubicBezTo>
                  <a:cubicBezTo>
                    <a:pt x="4026757" y="6080"/>
                    <a:pt x="4028090" y="9299"/>
                    <a:pt x="4028090" y="12655"/>
                  </a:cubicBezTo>
                  <a:lnTo>
                    <a:pt x="4028090" y="1289290"/>
                  </a:lnTo>
                  <a:cubicBezTo>
                    <a:pt x="4028090" y="1292646"/>
                    <a:pt x="4026757" y="1295865"/>
                    <a:pt x="4024383" y="1298238"/>
                  </a:cubicBezTo>
                  <a:cubicBezTo>
                    <a:pt x="4022010" y="1300612"/>
                    <a:pt x="4018792" y="1301945"/>
                    <a:pt x="4015435" y="1301945"/>
                  </a:cubicBezTo>
                  <a:lnTo>
                    <a:pt x="12655" y="1301945"/>
                  </a:lnTo>
                  <a:cubicBezTo>
                    <a:pt x="9299" y="1301945"/>
                    <a:pt x="6080" y="1300612"/>
                    <a:pt x="3707" y="1298238"/>
                  </a:cubicBezTo>
                  <a:cubicBezTo>
                    <a:pt x="1333" y="1295865"/>
                    <a:pt x="0" y="1292646"/>
                    <a:pt x="0" y="1289290"/>
                  </a:cubicBezTo>
                  <a:lnTo>
                    <a:pt x="0" y="12655"/>
                  </a:lnTo>
                  <a:cubicBezTo>
                    <a:pt x="0" y="9299"/>
                    <a:pt x="1333" y="6080"/>
                    <a:pt x="3707" y="3707"/>
                  </a:cubicBezTo>
                  <a:cubicBezTo>
                    <a:pt x="6080" y="1333"/>
                    <a:pt x="9299" y="0"/>
                    <a:pt x="12655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28090" cy="1359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6767957" y="4994704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1334428" y="1894665"/>
            <a:ext cx="6760119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5" lvl="1" indent="-410213" algn="just">
              <a:lnSpc>
                <a:spcPts val="5320"/>
              </a:lnSpc>
              <a:spcBef>
                <a:spcPct val="0"/>
              </a:spcBef>
              <a:buAutoNum type="arabicPeriod"/>
            </a:pPr>
            <a:r>
              <a:rPr lang="en-US" sz="380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¿Qué le motivo a nivel personal a desarrollar el estudio predictivo?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0256" y="4947079"/>
            <a:ext cx="14222501" cy="481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1"/>
              </a:lnSpc>
            </a:pPr>
            <a:endParaRPr dirty="0"/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lo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aprendido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calse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contexto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real y con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impacto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tangible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sociedad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Enfoque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predicción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arroz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porque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alimento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representa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uno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pilares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fundamentales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seguridad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alimentaria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América Latina.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Demostrar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cómo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series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temporales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pueden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usarse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anticipar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escenarios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futuros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apoyar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toma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decisiones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prevenir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riesgos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alimentarios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Uso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Holt y Holt-Winters, que no solo se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ajustaron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correctamente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tendencia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observada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desde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1961 hasta 2023,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sino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me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permitieron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proyectar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escenarios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década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siguiente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(2024–2033).</a:t>
            </a:r>
          </a:p>
          <a:p>
            <a:pPr algn="just">
              <a:lnSpc>
                <a:spcPts val="2371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FAE4E4D-7EB8-AAC1-0829-4BF1C4652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905045"/>
            <a:ext cx="7752498" cy="38190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9567338" y="1614040"/>
            <a:ext cx="5045515" cy="2636430"/>
            <a:chOff x="0" y="0"/>
            <a:chExt cx="1195974" cy="624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5974" cy="624932"/>
            </a:xfrm>
            <a:custGeom>
              <a:avLst/>
              <a:gdLst/>
              <a:ahLst/>
              <a:cxnLst/>
              <a:rect l="l" t="t" r="r" b="b"/>
              <a:pathLst>
                <a:path w="1195974" h="624932">
                  <a:moveTo>
                    <a:pt x="38360" y="0"/>
                  </a:moveTo>
                  <a:lnTo>
                    <a:pt x="1157614" y="0"/>
                  </a:lnTo>
                  <a:cubicBezTo>
                    <a:pt x="1178800" y="0"/>
                    <a:pt x="1195974" y="17175"/>
                    <a:pt x="1195974" y="38360"/>
                  </a:cubicBezTo>
                  <a:lnTo>
                    <a:pt x="1195974" y="586571"/>
                  </a:lnTo>
                  <a:cubicBezTo>
                    <a:pt x="1195974" y="596745"/>
                    <a:pt x="1191933" y="606502"/>
                    <a:pt x="1184739" y="613696"/>
                  </a:cubicBezTo>
                  <a:cubicBezTo>
                    <a:pt x="1177545" y="620890"/>
                    <a:pt x="1167788" y="624932"/>
                    <a:pt x="1157614" y="624932"/>
                  </a:cubicBezTo>
                  <a:lnTo>
                    <a:pt x="38360" y="624932"/>
                  </a:lnTo>
                  <a:cubicBezTo>
                    <a:pt x="28187" y="624932"/>
                    <a:pt x="18429" y="620890"/>
                    <a:pt x="11236" y="613696"/>
                  </a:cubicBezTo>
                  <a:cubicBezTo>
                    <a:pt x="4042" y="606502"/>
                    <a:pt x="0" y="596745"/>
                    <a:pt x="0" y="586571"/>
                  </a:cubicBezTo>
                  <a:lnTo>
                    <a:pt x="0" y="38360"/>
                  </a:lnTo>
                  <a:cubicBezTo>
                    <a:pt x="0" y="28187"/>
                    <a:pt x="4042" y="18429"/>
                    <a:pt x="11236" y="11236"/>
                  </a:cubicBezTo>
                  <a:cubicBezTo>
                    <a:pt x="18429" y="4042"/>
                    <a:pt x="28187" y="0"/>
                    <a:pt x="38360" y="0"/>
                  </a:cubicBezTo>
                  <a:close/>
                </a:path>
              </a:pathLst>
            </a:custGeom>
            <a:blipFill>
              <a:blip r:embed="rId4"/>
              <a:stretch>
                <a:fillRect t="-21766" b="-21766"/>
              </a:stretch>
            </a:blipFill>
          </p:spPr>
          <p:txBody>
            <a:bodyPr/>
            <a:lstStyle/>
            <a:p>
              <a:endParaRPr lang="es-P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6922" y="4604365"/>
            <a:ext cx="15294156" cy="4943322"/>
            <a:chOff x="0" y="0"/>
            <a:chExt cx="4028090" cy="1301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8090" cy="1301945"/>
            </a:xfrm>
            <a:custGeom>
              <a:avLst/>
              <a:gdLst/>
              <a:ahLst/>
              <a:cxnLst/>
              <a:rect l="l" t="t" r="r" b="b"/>
              <a:pathLst>
                <a:path w="4028090" h="1301945">
                  <a:moveTo>
                    <a:pt x="12655" y="0"/>
                  </a:moveTo>
                  <a:lnTo>
                    <a:pt x="4015435" y="0"/>
                  </a:lnTo>
                  <a:cubicBezTo>
                    <a:pt x="4018792" y="0"/>
                    <a:pt x="4022010" y="1333"/>
                    <a:pt x="4024383" y="3707"/>
                  </a:cubicBezTo>
                  <a:cubicBezTo>
                    <a:pt x="4026757" y="6080"/>
                    <a:pt x="4028090" y="9299"/>
                    <a:pt x="4028090" y="12655"/>
                  </a:cubicBezTo>
                  <a:lnTo>
                    <a:pt x="4028090" y="1289290"/>
                  </a:lnTo>
                  <a:cubicBezTo>
                    <a:pt x="4028090" y="1292646"/>
                    <a:pt x="4026757" y="1295865"/>
                    <a:pt x="4024383" y="1298238"/>
                  </a:cubicBezTo>
                  <a:cubicBezTo>
                    <a:pt x="4022010" y="1300612"/>
                    <a:pt x="4018792" y="1301945"/>
                    <a:pt x="4015435" y="1301945"/>
                  </a:cubicBezTo>
                  <a:lnTo>
                    <a:pt x="12655" y="1301945"/>
                  </a:lnTo>
                  <a:cubicBezTo>
                    <a:pt x="9299" y="1301945"/>
                    <a:pt x="6080" y="1300612"/>
                    <a:pt x="3707" y="1298238"/>
                  </a:cubicBezTo>
                  <a:cubicBezTo>
                    <a:pt x="1333" y="1295865"/>
                    <a:pt x="0" y="1292646"/>
                    <a:pt x="0" y="1289290"/>
                  </a:cubicBezTo>
                  <a:lnTo>
                    <a:pt x="0" y="12655"/>
                  </a:lnTo>
                  <a:cubicBezTo>
                    <a:pt x="0" y="9299"/>
                    <a:pt x="1333" y="6080"/>
                    <a:pt x="3707" y="3707"/>
                  </a:cubicBezTo>
                  <a:cubicBezTo>
                    <a:pt x="6080" y="1333"/>
                    <a:pt x="9299" y="0"/>
                    <a:pt x="12655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28090" cy="1359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6791078" y="818420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Freeform 11"/>
          <p:cNvSpPr/>
          <p:nvPr/>
        </p:nvSpPr>
        <p:spPr>
          <a:xfrm>
            <a:off x="13858473" y="1565745"/>
            <a:ext cx="2520615" cy="2577386"/>
          </a:xfrm>
          <a:custGeom>
            <a:avLst/>
            <a:gdLst/>
            <a:ahLst/>
            <a:cxnLst/>
            <a:rect l="l" t="t" r="r" b="b"/>
            <a:pathLst>
              <a:path w="2520615" h="2577386">
                <a:moveTo>
                  <a:pt x="0" y="0"/>
                </a:moveTo>
                <a:lnTo>
                  <a:pt x="2520615" y="0"/>
                </a:lnTo>
                <a:lnTo>
                  <a:pt x="2520615" y="2577386"/>
                </a:lnTo>
                <a:lnTo>
                  <a:pt x="0" y="2577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2" name="TextBox 12"/>
          <p:cNvSpPr txBox="1"/>
          <p:nvPr/>
        </p:nvSpPr>
        <p:spPr>
          <a:xfrm>
            <a:off x="1371264" y="1894665"/>
            <a:ext cx="7647078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2. ¿Cómo fue su experiencia buscando y seleccionando la data?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4442" y="5037593"/>
            <a:ext cx="14471997" cy="451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13"/>
              </a:lnSpc>
            </a:pPr>
            <a:endParaRPr/>
          </a:p>
          <a:p>
            <a:pPr marL="475833" lvl="1" indent="-237916" algn="just">
              <a:lnSpc>
                <a:spcPts val="3085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Inicialmente consideré un dataset de contenido nutricional de productos de comida rápida, pero no se alineaba con los objetivos del análisis.</a:t>
            </a:r>
          </a:p>
          <a:p>
            <a:pPr algn="just">
              <a:lnSpc>
                <a:spcPts val="3085"/>
              </a:lnSpc>
            </a:pPr>
            <a:endParaRPr lang="en-US" sz="220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5833" lvl="1" indent="-237916" algn="just">
              <a:lnSpc>
                <a:spcPts val="3085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Luego exploré con un dataset de accidentes de tránsito, lo que me llevó a datos oficiales de Panamá (INEC y ATTT), pero estos eran insuficientes para construir un modelo robusto.</a:t>
            </a:r>
          </a:p>
          <a:p>
            <a:pPr algn="just">
              <a:lnSpc>
                <a:spcPts val="3085"/>
              </a:lnSpc>
            </a:pPr>
            <a:endParaRPr lang="en-US" sz="220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75833" lvl="1" indent="-237916" algn="just">
              <a:lnSpc>
                <a:spcPts val="3085"/>
              </a:lnSpc>
              <a:buFont typeface="Arial"/>
              <a:buChar char="•"/>
            </a:pPr>
            <a:r>
              <a:rPr lang="en-US" sz="220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Finalmente, encontré el dataset de "World Food Production" en Kaggle, basado en datos de la FAO. Su cobertura histórica (1961-2023), su detalle por producto y su relevancia regional lo convirtieron en mi opción final. Así, decidí especializar el estudio en la producción del arroz.</a:t>
            </a:r>
          </a:p>
          <a:p>
            <a:pPr algn="just">
              <a:lnSpc>
                <a:spcPts val="3085"/>
              </a:lnSpc>
            </a:pPr>
            <a:endParaRPr lang="en-US" sz="220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413"/>
              </a:lnSpc>
            </a:pPr>
            <a:endParaRPr lang="en-US" sz="2203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1496922" y="3777932"/>
            <a:ext cx="7394089" cy="5480368"/>
            <a:chOff x="0" y="0"/>
            <a:chExt cx="1947414" cy="1443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7414" cy="1443389"/>
            </a:xfrm>
            <a:custGeom>
              <a:avLst/>
              <a:gdLst/>
              <a:ahLst/>
              <a:cxnLst/>
              <a:rect l="l" t="t" r="r" b="b"/>
              <a:pathLst>
                <a:path w="1947414" h="1443389">
                  <a:moveTo>
                    <a:pt x="26176" y="0"/>
                  </a:moveTo>
                  <a:lnTo>
                    <a:pt x="1921238" y="0"/>
                  </a:lnTo>
                  <a:cubicBezTo>
                    <a:pt x="1935695" y="0"/>
                    <a:pt x="1947414" y="11719"/>
                    <a:pt x="1947414" y="26176"/>
                  </a:cubicBezTo>
                  <a:lnTo>
                    <a:pt x="1947414" y="1417213"/>
                  </a:lnTo>
                  <a:cubicBezTo>
                    <a:pt x="1947414" y="1431670"/>
                    <a:pt x="1935695" y="1443389"/>
                    <a:pt x="1921238" y="1443389"/>
                  </a:cubicBezTo>
                  <a:lnTo>
                    <a:pt x="26176" y="1443389"/>
                  </a:lnTo>
                  <a:cubicBezTo>
                    <a:pt x="11719" y="1443389"/>
                    <a:pt x="0" y="1431670"/>
                    <a:pt x="0" y="1417213"/>
                  </a:cubicBezTo>
                  <a:lnTo>
                    <a:pt x="0" y="26176"/>
                  </a:lnTo>
                  <a:cubicBezTo>
                    <a:pt x="0" y="11719"/>
                    <a:pt x="11719" y="0"/>
                    <a:pt x="26176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47414" cy="1500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16791078" y="818420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9573151" y="1944025"/>
            <a:ext cx="8045641" cy="5953774"/>
          </a:xfrm>
          <a:custGeom>
            <a:avLst/>
            <a:gdLst/>
            <a:ahLst/>
            <a:cxnLst/>
            <a:rect l="l" t="t" r="r" b="b"/>
            <a:pathLst>
              <a:path w="8045641" h="5953774">
                <a:moveTo>
                  <a:pt x="0" y="0"/>
                </a:moveTo>
                <a:lnTo>
                  <a:pt x="8045641" y="0"/>
                </a:lnTo>
                <a:lnTo>
                  <a:pt x="8045641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TextBox 10"/>
          <p:cNvSpPr txBox="1"/>
          <p:nvPr/>
        </p:nvSpPr>
        <p:spPr>
          <a:xfrm>
            <a:off x="1128665" y="1858300"/>
            <a:ext cx="8130604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3.  ¿Qué lecciones aprendió al hacer el análisis descriptivo?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5879" y="3800844"/>
            <a:ext cx="6803411" cy="5396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45"/>
              </a:lnSpc>
            </a:pPr>
            <a:endParaRPr/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Comprender el comportamiento histórico de la producción de arroz, detectar posibles anomalías o patrones, y establecer las bases para una correcta selección del modelo.</a:t>
            </a:r>
          </a:p>
          <a:p>
            <a:pPr algn="just">
              <a:lnSpc>
                <a:spcPts val="2743"/>
              </a:lnSpc>
            </a:pPr>
            <a:endParaRPr lang="en-US" sz="195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producción se incrementó desde poco más de 10 millones de toneladas en 1961 hasta alcanzar y superar los 37 millones de toneladas en los últimos años.</a:t>
            </a:r>
          </a:p>
          <a:p>
            <a:pPr algn="just">
              <a:lnSpc>
                <a:spcPts val="2743"/>
              </a:lnSpc>
            </a:pPr>
            <a:endParaRPr lang="en-US" sz="195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 ausencia de cambios bruscos o valores atípicos respalda la fiabilidad de los datos y su idoneidad para aplicar modelos de suavizamiento exponencial sin transformaciones adicionales. </a:t>
            </a:r>
          </a:p>
          <a:p>
            <a:pPr algn="just">
              <a:lnSpc>
                <a:spcPts val="2145"/>
              </a:lnSpc>
            </a:pPr>
            <a:endParaRPr lang="en-US" sz="195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9144000" y="2266435"/>
            <a:ext cx="7647078" cy="6991865"/>
            <a:chOff x="0" y="0"/>
            <a:chExt cx="2014045" cy="18414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4045" cy="1841479"/>
            </a:xfrm>
            <a:custGeom>
              <a:avLst/>
              <a:gdLst/>
              <a:ahLst/>
              <a:cxnLst/>
              <a:rect l="l" t="t" r="r" b="b"/>
              <a:pathLst>
                <a:path w="2014045" h="1841479">
                  <a:moveTo>
                    <a:pt x="25310" y="0"/>
                  </a:moveTo>
                  <a:lnTo>
                    <a:pt x="1988735" y="0"/>
                  </a:lnTo>
                  <a:cubicBezTo>
                    <a:pt x="1995448" y="0"/>
                    <a:pt x="2001885" y="2667"/>
                    <a:pt x="2006632" y="7413"/>
                  </a:cubicBezTo>
                  <a:cubicBezTo>
                    <a:pt x="2011379" y="12160"/>
                    <a:pt x="2014045" y="18597"/>
                    <a:pt x="2014045" y="25310"/>
                  </a:cubicBezTo>
                  <a:lnTo>
                    <a:pt x="2014045" y="1816169"/>
                  </a:lnTo>
                  <a:cubicBezTo>
                    <a:pt x="2014045" y="1830147"/>
                    <a:pt x="2002713" y="1841479"/>
                    <a:pt x="1988735" y="1841479"/>
                  </a:cubicBezTo>
                  <a:lnTo>
                    <a:pt x="25310" y="1841479"/>
                  </a:lnTo>
                  <a:cubicBezTo>
                    <a:pt x="18597" y="1841479"/>
                    <a:pt x="12160" y="1838812"/>
                    <a:pt x="7413" y="1834066"/>
                  </a:cubicBezTo>
                  <a:cubicBezTo>
                    <a:pt x="2667" y="1829319"/>
                    <a:pt x="0" y="1822882"/>
                    <a:pt x="0" y="1816169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014045" cy="189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16791078" y="818420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1855784" y="2266435"/>
            <a:ext cx="6602235" cy="6991865"/>
          </a:xfrm>
          <a:custGeom>
            <a:avLst/>
            <a:gdLst/>
            <a:ahLst/>
            <a:cxnLst/>
            <a:rect l="l" t="t" r="r" b="b"/>
            <a:pathLst>
              <a:path w="6602235" h="6991865">
                <a:moveTo>
                  <a:pt x="0" y="0"/>
                </a:moveTo>
                <a:lnTo>
                  <a:pt x="6602234" y="0"/>
                </a:lnTo>
                <a:lnTo>
                  <a:pt x="6602234" y="6991865"/>
                </a:lnTo>
                <a:lnTo>
                  <a:pt x="0" y="699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182"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TextBox 10"/>
          <p:cNvSpPr txBox="1"/>
          <p:nvPr/>
        </p:nvSpPr>
        <p:spPr>
          <a:xfrm>
            <a:off x="2478686" y="723484"/>
            <a:ext cx="13622262" cy="246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2"/>
              </a:lnSpc>
            </a:pP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4. ¿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Qué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pasos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realizó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para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hacer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el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de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los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datos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tanto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descriptivo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como</a:t>
            </a:r>
            <a:r>
              <a:rPr lang="en-US" sz="3516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516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predictivo</a:t>
            </a:r>
            <a:r>
              <a:rPr lang="en-US" sz="3516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?</a:t>
            </a:r>
          </a:p>
          <a:p>
            <a:pPr algn="l">
              <a:lnSpc>
                <a:spcPts val="4922"/>
              </a:lnSpc>
            </a:pPr>
            <a:endParaRPr lang="en-US" sz="3516" dirty="0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4922"/>
              </a:lnSpc>
              <a:spcBef>
                <a:spcPct val="0"/>
              </a:spcBef>
            </a:pPr>
            <a:endParaRPr lang="en-US" sz="3516" dirty="0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89451" y="2553929"/>
            <a:ext cx="6956175" cy="670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45"/>
              </a:lnSpc>
            </a:pPr>
            <a:r>
              <a:rPr lang="en-US" sz="1532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1532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</a:t>
            </a:r>
            <a:r>
              <a:rPr lang="en-US" sz="1532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1532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descriptivo</a:t>
            </a:r>
            <a:endParaRPr lang="en-US" sz="1532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just">
              <a:lnSpc>
                <a:spcPts val="2145"/>
              </a:lnSpc>
            </a:pPr>
            <a:endParaRPr lang="en-US" sz="1532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Importación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dataset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desde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Kaggle.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Filtrado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conservar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únicamente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registros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"Americas (FAO)" y la variable "Rice Production (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tonnes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)".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Limpieza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columnas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corrección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espacios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estandarización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nombres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Conversión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campo 'Year' al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tipo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datetime y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configuración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índice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temporal.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Visualización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gráfica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serie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histórica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detectar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tendencias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Análisis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fases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crecimiento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moderado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aceleración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productiva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estabilización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Cálculo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variación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interanual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porcentual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Descomposición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serie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tendencia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estacionalidad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residuos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usando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seasonal_decompose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23069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Prueba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estacionariedad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 ADF Test para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validar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uso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modelos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 </a:t>
            </a:r>
            <a:r>
              <a:rPr lang="en-US" sz="195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tendencia</a:t>
            </a:r>
            <a:r>
              <a:rPr lang="en-US" sz="195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2145"/>
              </a:lnSpc>
            </a:pPr>
            <a:endParaRPr lang="en-US" sz="195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3" name="Group 3"/>
          <p:cNvGrpSpPr/>
          <p:nvPr/>
        </p:nvGrpSpPr>
        <p:grpSpPr>
          <a:xfrm>
            <a:off x="8981506" y="3349966"/>
            <a:ext cx="7647078" cy="5158700"/>
            <a:chOff x="0" y="0"/>
            <a:chExt cx="2014045" cy="1358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4045" cy="1358670"/>
            </a:xfrm>
            <a:custGeom>
              <a:avLst/>
              <a:gdLst/>
              <a:ahLst/>
              <a:cxnLst/>
              <a:rect l="l" t="t" r="r" b="b"/>
              <a:pathLst>
                <a:path w="2014045" h="1358670">
                  <a:moveTo>
                    <a:pt x="25310" y="0"/>
                  </a:moveTo>
                  <a:lnTo>
                    <a:pt x="1988735" y="0"/>
                  </a:lnTo>
                  <a:cubicBezTo>
                    <a:pt x="1995448" y="0"/>
                    <a:pt x="2001885" y="2667"/>
                    <a:pt x="2006632" y="7413"/>
                  </a:cubicBezTo>
                  <a:cubicBezTo>
                    <a:pt x="2011379" y="12160"/>
                    <a:pt x="2014045" y="18597"/>
                    <a:pt x="2014045" y="25310"/>
                  </a:cubicBezTo>
                  <a:lnTo>
                    <a:pt x="2014045" y="1333360"/>
                  </a:lnTo>
                  <a:cubicBezTo>
                    <a:pt x="2014045" y="1347338"/>
                    <a:pt x="2002713" y="1358670"/>
                    <a:pt x="1988735" y="1358670"/>
                  </a:cubicBezTo>
                  <a:lnTo>
                    <a:pt x="25310" y="1358670"/>
                  </a:lnTo>
                  <a:cubicBezTo>
                    <a:pt x="11332" y="1358670"/>
                    <a:pt x="0" y="1347338"/>
                    <a:pt x="0" y="1333360"/>
                  </a:cubicBezTo>
                  <a:lnTo>
                    <a:pt x="0" y="25310"/>
                  </a:lnTo>
                  <a:cubicBezTo>
                    <a:pt x="0" y="11332"/>
                    <a:pt x="11332" y="0"/>
                    <a:pt x="25310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014045" cy="1415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7" name="Freeform 7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8" name="Freeform 8"/>
          <p:cNvSpPr/>
          <p:nvPr/>
        </p:nvSpPr>
        <p:spPr>
          <a:xfrm>
            <a:off x="16791078" y="8184209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2579647" y="2288945"/>
            <a:ext cx="5154507" cy="3640371"/>
          </a:xfrm>
          <a:custGeom>
            <a:avLst/>
            <a:gdLst/>
            <a:ahLst/>
            <a:cxnLst/>
            <a:rect l="l" t="t" r="r" b="b"/>
            <a:pathLst>
              <a:path w="5154507" h="3640371">
                <a:moveTo>
                  <a:pt x="0" y="0"/>
                </a:moveTo>
                <a:lnTo>
                  <a:pt x="5154508" y="0"/>
                </a:lnTo>
                <a:lnTo>
                  <a:pt x="5154508" y="3640371"/>
                </a:lnTo>
                <a:lnTo>
                  <a:pt x="0" y="364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836837" y="5929316"/>
            <a:ext cx="6640128" cy="3519268"/>
          </a:xfrm>
          <a:custGeom>
            <a:avLst/>
            <a:gdLst/>
            <a:ahLst/>
            <a:cxnLst/>
            <a:rect l="l" t="t" r="r" b="b"/>
            <a:pathLst>
              <a:path w="6640128" h="3519268">
                <a:moveTo>
                  <a:pt x="0" y="0"/>
                </a:moveTo>
                <a:lnTo>
                  <a:pt x="6640128" y="0"/>
                </a:lnTo>
                <a:lnTo>
                  <a:pt x="6640128" y="3519268"/>
                </a:lnTo>
                <a:lnTo>
                  <a:pt x="0" y="3519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2478686" y="723484"/>
            <a:ext cx="13622262" cy="246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2"/>
              </a:lnSpc>
            </a:pPr>
            <a:r>
              <a:rPr lang="en-US" sz="3516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4. ¿Qué pasos realizó para hacer el análisis de los datos tanto descriptivo como predictivo?</a:t>
            </a:r>
          </a:p>
          <a:p>
            <a:pPr algn="l">
              <a:lnSpc>
                <a:spcPts val="4922"/>
              </a:lnSpc>
            </a:pPr>
            <a:endParaRPr lang="en-US" sz="3516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4922"/>
              </a:lnSpc>
              <a:spcBef>
                <a:spcPct val="0"/>
              </a:spcBef>
            </a:pPr>
            <a:endParaRPr lang="en-US" sz="3516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89817" y="3796130"/>
            <a:ext cx="6956175" cy="422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45"/>
              </a:lnSpc>
            </a:pPr>
            <a:r>
              <a:rPr lang="en-US" sz="153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Análisis predictivo</a:t>
            </a:r>
          </a:p>
          <a:p>
            <a:pPr algn="just">
              <a:lnSpc>
                <a:spcPts val="2145"/>
              </a:lnSpc>
            </a:pPr>
            <a:endParaRPr lang="en-US" sz="1532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423068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Selección de modelos: Holt y Holt-Winters por su capacidad para capturar tendencia. </a:t>
            </a:r>
          </a:p>
          <a:p>
            <a:pPr marL="423068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Ajuste de los modelos con la función ExponentialSmoothing. </a:t>
            </a:r>
          </a:p>
          <a:p>
            <a:pPr marL="423068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Comparación entre valores reales y valores ajustados del modelo. </a:t>
            </a:r>
          </a:p>
          <a:p>
            <a:pPr marL="423068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Generación del pronóstico a 10 años (2024–2033) con el modelo entrenado. </a:t>
            </a:r>
          </a:p>
          <a:p>
            <a:pPr marL="423068" lvl="1" indent="-211534" algn="just">
              <a:lnSpc>
                <a:spcPts val="2743"/>
              </a:lnSpc>
              <a:buFont typeface="Arial"/>
              <a:buChar char="•"/>
            </a:pPr>
            <a:r>
              <a:rPr lang="en-US" sz="19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Visualización de la proyección y análisis de su comportamiento frente a los datos históricos.</a:t>
            </a:r>
          </a:p>
          <a:p>
            <a:pPr algn="just">
              <a:lnSpc>
                <a:spcPts val="2145"/>
              </a:lnSpc>
            </a:pPr>
            <a:endParaRPr lang="en-US" sz="195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1334428" y="4941113"/>
            <a:ext cx="15294156" cy="4943322"/>
            <a:chOff x="0" y="0"/>
            <a:chExt cx="4028090" cy="1301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8090" cy="1301945"/>
            </a:xfrm>
            <a:custGeom>
              <a:avLst/>
              <a:gdLst/>
              <a:ahLst/>
              <a:cxnLst/>
              <a:rect l="l" t="t" r="r" b="b"/>
              <a:pathLst>
                <a:path w="4028090" h="1301945">
                  <a:moveTo>
                    <a:pt x="12655" y="0"/>
                  </a:moveTo>
                  <a:lnTo>
                    <a:pt x="4015435" y="0"/>
                  </a:lnTo>
                  <a:cubicBezTo>
                    <a:pt x="4018792" y="0"/>
                    <a:pt x="4022010" y="1333"/>
                    <a:pt x="4024383" y="3707"/>
                  </a:cubicBezTo>
                  <a:cubicBezTo>
                    <a:pt x="4026757" y="6080"/>
                    <a:pt x="4028090" y="9299"/>
                    <a:pt x="4028090" y="12655"/>
                  </a:cubicBezTo>
                  <a:lnTo>
                    <a:pt x="4028090" y="1289290"/>
                  </a:lnTo>
                  <a:cubicBezTo>
                    <a:pt x="4028090" y="1292646"/>
                    <a:pt x="4026757" y="1295865"/>
                    <a:pt x="4024383" y="1298238"/>
                  </a:cubicBezTo>
                  <a:cubicBezTo>
                    <a:pt x="4022010" y="1300612"/>
                    <a:pt x="4018792" y="1301945"/>
                    <a:pt x="4015435" y="1301945"/>
                  </a:cubicBezTo>
                  <a:lnTo>
                    <a:pt x="12655" y="1301945"/>
                  </a:lnTo>
                  <a:cubicBezTo>
                    <a:pt x="9299" y="1301945"/>
                    <a:pt x="6080" y="1300612"/>
                    <a:pt x="3707" y="1298238"/>
                  </a:cubicBezTo>
                  <a:cubicBezTo>
                    <a:pt x="1333" y="1295865"/>
                    <a:pt x="0" y="1292646"/>
                    <a:pt x="0" y="1289290"/>
                  </a:cubicBezTo>
                  <a:lnTo>
                    <a:pt x="0" y="12655"/>
                  </a:lnTo>
                  <a:cubicBezTo>
                    <a:pt x="0" y="9299"/>
                    <a:pt x="1333" y="6080"/>
                    <a:pt x="3707" y="3707"/>
                  </a:cubicBezTo>
                  <a:cubicBezTo>
                    <a:pt x="6080" y="1333"/>
                    <a:pt x="9299" y="0"/>
                    <a:pt x="12655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28090" cy="1359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6767957" y="4994704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1727249" y="1896179"/>
            <a:ext cx="5816551" cy="1322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5. ¿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Qué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descubrió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de la 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investigación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7249" y="5484125"/>
            <a:ext cx="14222501" cy="404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1"/>
              </a:lnSpc>
            </a:pPr>
            <a:endParaRPr/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Descubrí que la producción de arroz en América ha seguido una trayectoria de crecimiento sostenido durante más de seis décadas, pero que en los últimos años se ha estabilizado.</a:t>
            </a:r>
          </a:p>
          <a:p>
            <a:pPr algn="just">
              <a:lnSpc>
                <a:spcPts val="3032"/>
              </a:lnSpc>
            </a:pPr>
            <a:endParaRPr lang="en-US" sz="216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análisis predictivo reveló que, si las condiciones actuales se mantienen, la producción continuará estable en torno a los 39–40 millones de toneladas anuales hasta al menos 2033. Esta estabilidad proyectada es una señal de alerta y oportunidad a la vez: alerta porque podría derivar en desabastecimiento si la demanda aumenta y no hay capacidad de respuesta; y oportunidad porque indica un momento propicio para invertir en mejoras tecnológicas, eficiencia y resiliencia del sistema alimentario.</a:t>
            </a:r>
          </a:p>
          <a:p>
            <a:pPr algn="just">
              <a:lnSpc>
                <a:spcPts val="3032"/>
              </a:lnSpc>
            </a:pPr>
            <a:endParaRPr lang="en-US" sz="216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371"/>
              </a:lnSpc>
            </a:pPr>
            <a:endParaRPr lang="en-US" sz="216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D514725-3928-906B-D503-9B28E7F2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16" y="610531"/>
            <a:ext cx="7900850" cy="4108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2554823" y="4988662"/>
            <a:ext cx="12828113" cy="4366954"/>
            <a:chOff x="0" y="0"/>
            <a:chExt cx="3378598" cy="13019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78598" cy="1301945"/>
            </a:xfrm>
            <a:custGeom>
              <a:avLst/>
              <a:gdLst/>
              <a:ahLst/>
              <a:cxnLst/>
              <a:rect l="l" t="t" r="r" b="b"/>
              <a:pathLst>
                <a:path w="3378598" h="1301945">
                  <a:moveTo>
                    <a:pt x="15088" y="0"/>
                  </a:moveTo>
                  <a:lnTo>
                    <a:pt x="3363510" y="0"/>
                  </a:lnTo>
                  <a:cubicBezTo>
                    <a:pt x="3367512" y="0"/>
                    <a:pt x="3371349" y="1590"/>
                    <a:pt x="3374179" y="4419"/>
                  </a:cubicBezTo>
                  <a:cubicBezTo>
                    <a:pt x="3377008" y="7249"/>
                    <a:pt x="3378598" y="11086"/>
                    <a:pt x="3378598" y="15088"/>
                  </a:cubicBezTo>
                  <a:lnTo>
                    <a:pt x="3378598" y="1286857"/>
                  </a:lnTo>
                  <a:cubicBezTo>
                    <a:pt x="3378598" y="1295190"/>
                    <a:pt x="3371843" y="1301945"/>
                    <a:pt x="3363510" y="1301945"/>
                  </a:cubicBezTo>
                  <a:lnTo>
                    <a:pt x="15088" y="1301945"/>
                  </a:lnTo>
                  <a:cubicBezTo>
                    <a:pt x="11086" y="1301945"/>
                    <a:pt x="7249" y="1300355"/>
                    <a:pt x="4419" y="1297526"/>
                  </a:cubicBezTo>
                  <a:cubicBezTo>
                    <a:pt x="1590" y="1294696"/>
                    <a:pt x="0" y="1290859"/>
                    <a:pt x="0" y="1286857"/>
                  </a:cubicBezTo>
                  <a:lnTo>
                    <a:pt x="0" y="15088"/>
                  </a:lnTo>
                  <a:cubicBezTo>
                    <a:pt x="0" y="6755"/>
                    <a:pt x="6755" y="0"/>
                    <a:pt x="15088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378598" cy="13590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6767957" y="4994704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1727249" y="1896179"/>
            <a:ext cx="6214535" cy="2656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6. Si fuese a hacer este estudio de nuevo, ¿qué haría mejor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52388" y="5498822"/>
            <a:ext cx="12105632" cy="404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1"/>
              </a:lnSpc>
            </a:pPr>
            <a:endParaRPr dirty="0"/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Incorporaría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variables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externas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serie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temporal principal,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que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pueden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influir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directamente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comportamiento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producción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Precios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internacionales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arroz,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Índice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disponibilidad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agua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Precipitaciones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anuales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promedio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clima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Inversión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pública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agricultura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Realizaría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un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análisis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más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detallado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países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subregiones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para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captar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diferencias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internas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dentro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2165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continente</a:t>
            </a:r>
            <a:r>
              <a:rPr lang="en-US" sz="2165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americano.</a:t>
            </a: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32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371"/>
              </a:lnSpc>
            </a:pPr>
            <a:endParaRPr lang="en-US" sz="2165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47144BA-B48F-665E-C7A7-54AF83871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471" y="931384"/>
            <a:ext cx="6858000" cy="35852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8584" y="58352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grpSp>
        <p:nvGrpSpPr>
          <p:cNvPr id="5" name="Group 5"/>
          <p:cNvGrpSpPr/>
          <p:nvPr/>
        </p:nvGrpSpPr>
        <p:grpSpPr>
          <a:xfrm>
            <a:off x="1334428" y="4941113"/>
            <a:ext cx="15294156" cy="4069529"/>
            <a:chOff x="0" y="0"/>
            <a:chExt cx="4028090" cy="1071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28090" cy="1071810"/>
            </a:xfrm>
            <a:custGeom>
              <a:avLst/>
              <a:gdLst/>
              <a:ahLst/>
              <a:cxnLst/>
              <a:rect l="l" t="t" r="r" b="b"/>
              <a:pathLst>
                <a:path w="4028090" h="1071810">
                  <a:moveTo>
                    <a:pt x="12655" y="0"/>
                  </a:moveTo>
                  <a:lnTo>
                    <a:pt x="4015435" y="0"/>
                  </a:lnTo>
                  <a:cubicBezTo>
                    <a:pt x="4018792" y="0"/>
                    <a:pt x="4022010" y="1333"/>
                    <a:pt x="4024383" y="3707"/>
                  </a:cubicBezTo>
                  <a:cubicBezTo>
                    <a:pt x="4026757" y="6080"/>
                    <a:pt x="4028090" y="9299"/>
                    <a:pt x="4028090" y="12655"/>
                  </a:cubicBezTo>
                  <a:lnTo>
                    <a:pt x="4028090" y="1059155"/>
                  </a:lnTo>
                  <a:cubicBezTo>
                    <a:pt x="4028090" y="1062511"/>
                    <a:pt x="4026757" y="1065730"/>
                    <a:pt x="4024383" y="1068104"/>
                  </a:cubicBezTo>
                  <a:cubicBezTo>
                    <a:pt x="4022010" y="1070477"/>
                    <a:pt x="4018792" y="1071810"/>
                    <a:pt x="4015435" y="1071810"/>
                  </a:cubicBezTo>
                  <a:lnTo>
                    <a:pt x="12655" y="1071810"/>
                  </a:lnTo>
                  <a:cubicBezTo>
                    <a:pt x="9299" y="1071810"/>
                    <a:pt x="6080" y="1070477"/>
                    <a:pt x="3707" y="1068104"/>
                  </a:cubicBezTo>
                  <a:cubicBezTo>
                    <a:pt x="1333" y="1065730"/>
                    <a:pt x="0" y="1062511"/>
                    <a:pt x="0" y="1059155"/>
                  </a:cubicBezTo>
                  <a:lnTo>
                    <a:pt x="0" y="12655"/>
                  </a:lnTo>
                  <a:cubicBezTo>
                    <a:pt x="0" y="9299"/>
                    <a:pt x="1333" y="6080"/>
                    <a:pt x="3707" y="3707"/>
                  </a:cubicBezTo>
                  <a:cubicBezTo>
                    <a:pt x="6080" y="1333"/>
                    <a:pt x="9299" y="0"/>
                    <a:pt x="12655" y="0"/>
                  </a:cubicBezTo>
                  <a:close/>
                </a:path>
              </a:pathLst>
            </a:custGeom>
            <a:solidFill>
              <a:srgbClr val="0C4B16"/>
            </a:solidFill>
          </p:spPr>
          <p:txBody>
            <a:bodyPr/>
            <a:lstStyle/>
            <a:p>
              <a:endParaRPr lang="es-P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28090" cy="112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39"/>
                </a:lnSpc>
              </a:pPr>
              <a:endParaRPr/>
            </a:p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491655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0"/>
                </a:lnTo>
                <a:lnTo>
                  <a:pt x="0" y="1074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9" name="Freeform 9"/>
          <p:cNvSpPr/>
          <p:nvPr/>
        </p:nvSpPr>
        <p:spPr>
          <a:xfrm>
            <a:off x="0" y="9010642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0" name="Freeform 10"/>
          <p:cNvSpPr/>
          <p:nvPr/>
        </p:nvSpPr>
        <p:spPr>
          <a:xfrm>
            <a:off x="16767957" y="4994704"/>
            <a:ext cx="1169802" cy="1074091"/>
          </a:xfrm>
          <a:custGeom>
            <a:avLst/>
            <a:gdLst/>
            <a:ahLst/>
            <a:cxnLst/>
            <a:rect l="l" t="t" r="r" b="b"/>
            <a:pathLst>
              <a:path w="1169802" h="1074091">
                <a:moveTo>
                  <a:pt x="0" y="0"/>
                </a:moveTo>
                <a:lnTo>
                  <a:pt x="1169802" y="0"/>
                </a:lnTo>
                <a:lnTo>
                  <a:pt x="1169802" y="1074091"/>
                </a:lnTo>
                <a:lnTo>
                  <a:pt x="0" y="10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PA"/>
          </a:p>
        </p:txBody>
      </p:sp>
      <p:sp>
        <p:nvSpPr>
          <p:cNvPr id="11" name="TextBox 11"/>
          <p:cNvSpPr txBox="1"/>
          <p:nvPr/>
        </p:nvSpPr>
        <p:spPr>
          <a:xfrm>
            <a:off x="1727249" y="1896179"/>
            <a:ext cx="5341599" cy="198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7. ¿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Qué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descubrió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de 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sí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-US" sz="3800" dirty="0" err="1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misma</a:t>
            </a:r>
            <a:r>
              <a:rPr lang="en-US" sz="3800" dirty="0">
                <a:solidFill>
                  <a:srgbClr val="8DC63E"/>
                </a:solidFill>
                <a:latin typeface="Archivo Black"/>
                <a:ea typeface="Archivo Black"/>
                <a:cs typeface="Archivo Black"/>
                <a:sym typeface="Archivo Black"/>
              </a:rPr>
              <a:t>?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  <a:endParaRPr lang="en-US" sz="3800" dirty="0">
              <a:solidFill>
                <a:srgbClr val="8DC63E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70256" y="5484125"/>
            <a:ext cx="14222501" cy="366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1"/>
              </a:lnSpc>
            </a:pPr>
            <a:endParaRPr/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Comprobar que tengo la capacidad de redirigir mi enfoque cuando las circunstancias cambian. </a:t>
            </a:r>
          </a:p>
          <a:p>
            <a:pPr algn="just">
              <a:lnSpc>
                <a:spcPts val="3032"/>
              </a:lnSpc>
            </a:pPr>
            <a:endParaRPr lang="en-US" sz="216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 flexible, a tomar decisiones informadas, y a confiar en mis criterios de análisis.</a:t>
            </a:r>
          </a:p>
          <a:p>
            <a:pPr algn="just">
              <a:lnSpc>
                <a:spcPts val="3032"/>
              </a:lnSpc>
            </a:pPr>
            <a:endParaRPr lang="en-US" sz="216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67629" lvl="1" indent="-233815" algn="just">
              <a:lnSpc>
                <a:spcPts val="3032"/>
              </a:lnSpc>
              <a:buFont typeface="Arial"/>
              <a:buChar char="•"/>
            </a:pPr>
            <a:r>
              <a:rPr lang="en-US" sz="216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interés en usar los datos para generar impacto positivo, especialmente en temas que afectan a la población como la seguridad alimentaria.</a:t>
            </a:r>
          </a:p>
          <a:p>
            <a:pPr algn="just">
              <a:lnSpc>
                <a:spcPts val="3032"/>
              </a:lnSpc>
            </a:pPr>
            <a:endParaRPr lang="en-US" sz="216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032"/>
              </a:lnSpc>
            </a:pPr>
            <a:endParaRPr lang="en-US" sz="216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371"/>
              </a:lnSpc>
            </a:pPr>
            <a:endParaRPr lang="en-US" sz="2165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50A186E-9DC9-BFC9-6641-F9B24E8A2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622879"/>
            <a:ext cx="7289144" cy="4019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856</Words>
  <Application>Microsoft Office PowerPoint</Application>
  <PresentationFormat>Personalizado</PresentationFormat>
  <Paragraphs>67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Archivo Black</vt:lpstr>
      <vt:lpstr>Arial</vt:lpstr>
      <vt:lpstr>Open Sans</vt:lpstr>
      <vt:lpstr>Open Sans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DEL PROYECTO FINAL - ANGIE NAVAS - MODELOS PREDICTIVOS</dc:title>
  <cp:lastModifiedBy>ANGIE NAVAS</cp:lastModifiedBy>
  <cp:revision>2</cp:revision>
  <dcterms:created xsi:type="dcterms:W3CDTF">2006-08-16T00:00:00Z</dcterms:created>
  <dcterms:modified xsi:type="dcterms:W3CDTF">2025-04-08T23:40:57Z</dcterms:modified>
  <dc:identifier>DAEGkm6xHCs</dc:identifier>
</cp:coreProperties>
</file>